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05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FD1DF-845A-DA5A-9EF9-91E639EC9F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7A5A32-5728-1C5C-B3AD-B4D5511811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9EA27B-96AE-B156-2584-A3DEBE865716}"/>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5" name="Footer Placeholder 4">
            <a:extLst>
              <a:ext uri="{FF2B5EF4-FFF2-40B4-BE49-F238E27FC236}">
                <a16:creationId xmlns:a16="http://schemas.microsoft.com/office/drawing/2014/main" id="{CB15E125-350F-9940-A249-DF041C0B9A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3D035B-EACB-AB60-3F6C-106857638638}"/>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285276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954D3-AA97-E1A0-C39A-41672936EB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9E58D8-6287-79DC-5BB9-89FD7E51B2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12DE1-2D6A-A647-2015-41304CE9291F}"/>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5" name="Footer Placeholder 4">
            <a:extLst>
              <a:ext uri="{FF2B5EF4-FFF2-40B4-BE49-F238E27FC236}">
                <a16:creationId xmlns:a16="http://schemas.microsoft.com/office/drawing/2014/main" id="{7C5D1127-3124-683B-E0FB-7A6A3D9BE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B53D7-6E58-59E8-7CBF-AF694DB84189}"/>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630995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C623DC-BB17-FC13-7463-056694D2B2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5EECC0-0E32-FAC2-D7F4-35A2B963DA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9EAA1D-6A69-9597-8A35-35B7CDAFF2DA}"/>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5" name="Footer Placeholder 4">
            <a:extLst>
              <a:ext uri="{FF2B5EF4-FFF2-40B4-BE49-F238E27FC236}">
                <a16:creationId xmlns:a16="http://schemas.microsoft.com/office/drawing/2014/main" id="{5D08F4EA-43B4-9131-EFC8-8309605A32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8F2B9-F8B7-8E26-69F2-C351A1252DEC}"/>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4248094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6AC7D-C681-D980-9998-F0FC26DBF0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520852-F7F0-5F49-5553-1E35FE5723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A54264-421E-73FB-F01F-C9C1768DC1C3}"/>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5" name="Footer Placeholder 4">
            <a:extLst>
              <a:ext uri="{FF2B5EF4-FFF2-40B4-BE49-F238E27FC236}">
                <a16:creationId xmlns:a16="http://schemas.microsoft.com/office/drawing/2014/main" id="{83C11FAE-D834-D4A0-9FE4-E163FD789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A80212-FE8B-3E6C-E256-30680E16C46C}"/>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44894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CBBD5-17D4-2EE8-FF12-FFB79EE55C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B332E0-FA25-EAE8-A1F7-948C103099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3EC8BF-6868-FBEF-9F68-2936CB822136}"/>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5" name="Footer Placeholder 4">
            <a:extLst>
              <a:ext uri="{FF2B5EF4-FFF2-40B4-BE49-F238E27FC236}">
                <a16:creationId xmlns:a16="http://schemas.microsoft.com/office/drawing/2014/main" id="{01E26CD3-5AE6-26CE-F9F0-8E28FFB464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4D8539-DBB2-F050-A1B9-A806620F9DBF}"/>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201088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9DF0-16D0-452D-A133-E1ABC6EF7F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45551-A2D4-317B-FB27-42D55F4E0E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8D70ED-BC3C-3AEB-67CE-8A41CB2F60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A5AFBE-D507-BE11-6154-8464F3090444}"/>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6" name="Footer Placeholder 5">
            <a:extLst>
              <a:ext uri="{FF2B5EF4-FFF2-40B4-BE49-F238E27FC236}">
                <a16:creationId xmlns:a16="http://schemas.microsoft.com/office/drawing/2014/main" id="{F8D21B60-C2B9-399F-8F25-38DDBB5EE1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5141A9-EFDB-4C2C-B410-275D32A2FC4E}"/>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148321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38CF7-BB61-AFA0-9D00-A47C5237A4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88D254-32EA-A9D2-20F7-C5F9B5ECCE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AF964E-DC50-3642-2456-AF8BA0D38E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C68882-8747-4466-B1B8-7A4F8BDB6C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D161E6-94F1-3581-99F8-6A1A068BD7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25FF81-394F-3A3B-4728-2F418AC55AA7}"/>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8" name="Footer Placeholder 7">
            <a:extLst>
              <a:ext uri="{FF2B5EF4-FFF2-40B4-BE49-F238E27FC236}">
                <a16:creationId xmlns:a16="http://schemas.microsoft.com/office/drawing/2014/main" id="{4501040E-38B2-45BF-E152-DD6B551E0A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645851-9ED5-AFF5-5B12-4C904DA5FB66}"/>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3178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25D97-D09F-9A99-3601-13369715DE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B2BDD8-4CF1-4283-8FD7-4DB7D410D92C}"/>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4" name="Footer Placeholder 3">
            <a:extLst>
              <a:ext uri="{FF2B5EF4-FFF2-40B4-BE49-F238E27FC236}">
                <a16:creationId xmlns:a16="http://schemas.microsoft.com/office/drawing/2014/main" id="{1EDA6B38-8DF3-960F-022C-602C95B0D0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E54D69-9F26-DA8F-B33B-C0A1C2D48C9C}"/>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3036077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CF244B-7C93-5AB9-9419-4B976A974585}"/>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3" name="Footer Placeholder 2">
            <a:extLst>
              <a:ext uri="{FF2B5EF4-FFF2-40B4-BE49-F238E27FC236}">
                <a16:creationId xmlns:a16="http://schemas.microsoft.com/office/drawing/2014/main" id="{AB59FC99-2E96-6490-73C4-B05DB6CA3A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C9D618-E6EC-A3B3-FA8E-9FDA2D604EF4}"/>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3083131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362F5-D13C-4C42-FB48-71C814F6DE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3AB343-FF8C-B8B5-8AE6-BC0E4F9009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35CCD1-A847-839B-4D88-E280E5D436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53DE3A-E30C-7089-BE87-D7480D3EC152}"/>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6" name="Footer Placeholder 5">
            <a:extLst>
              <a:ext uri="{FF2B5EF4-FFF2-40B4-BE49-F238E27FC236}">
                <a16:creationId xmlns:a16="http://schemas.microsoft.com/office/drawing/2014/main" id="{5B8B6523-BD34-3944-0C7B-A0C470D5E8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BF38A3-9AC2-ED63-A061-99D2E81EE64F}"/>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44756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6224-D619-C3FC-A5C9-7CF6EFAA12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CB9BCD-7C25-978D-99C0-2676861C09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83C4AC-EA72-8CE3-CD2A-CCD696ED87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0F67D3-3E49-A28A-BF6E-B8DB80C56834}"/>
              </a:ext>
            </a:extLst>
          </p:cNvPr>
          <p:cNvSpPr>
            <a:spLocks noGrp="1"/>
          </p:cNvSpPr>
          <p:nvPr>
            <p:ph type="dt" sz="half" idx="10"/>
          </p:nvPr>
        </p:nvSpPr>
        <p:spPr/>
        <p:txBody>
          <a:bodyPr/>
          <a:lstStyle/>
          <a:p>
            <a:fld id="{52B9467A-2C06-4BE2-B478-8D07BDEB0FFC}" type="datetimeFigureOut">
              <a:rPr lang="en-US" smtClean="0"/>
              <a:t>2/26/2025</a:t>
            </a:fld>
            <a:endParaRPr lang="en-US"/>
          </a:p>
        </p:txBody>
      </p:sp>
      <p:sp>
        <p:nvSpPr>
          <p:cNvPr id="6" name="Footer Placeholder 5">
            <a:extLst>
              <a:ext uri="{FF2B5EF4-FFF2-40B4-BE49-F238E27FC236}">
                <a16:creationId xmlns:a16="http://schemas.microsoft.com/office/drawing/2014/main" id="{D73D1BAA-881F-FB16-DC51-B453297F50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4B188D-807B-D9C9-DA9B-64EF6606095B}"/>
              </a:ext>
            </a:extLst>
          </p:cNvPr>
          <p:cNvSpPr>
            <a:spLocks noGrp="1"/>
          </p:cNvSpPr>
          <p:nvPr>
            <p:ph type="sldNum" sz="quarter" idx="12"/>
          </p:nvPr>
        </p:nvSpPr>
        <p:spPr/>
        <p:txBody>
          <a:bodyPr/>
          <a:lstStyle/>
          <a:p>
            <a:fld id="{D416D757-27D3-4C35-922C-3632D53E173F}" type="slidenum">
              <a:rPr lang="en-US" smtClean="0"/>
              <a:t>‹#›</a:t>
            </a:fld>
            <a:endParaRPr lang="en-US"/>
          </a:p>
        </p:txBody>
      </p:sp>
    </p:spTree>
    <p:extLst>
      <p:ext uri="{BB962C8B-B14F-4D97-AF65-F5344CB8AC3E}">
        <p14:creationId xmlns:p14="http://schemas.microsoft.com/office/powerpoint/2010/main" val="1470557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2440E5-2ACC-0655-CE8B-6CA6F708FA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87D142-F965-6E00-C6CE-9084E8BDA6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A8B55A-930A-2DEC-1375-8DECA64B04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9467A-2C06-4BE2-B478-8D07BDEB0FFC}" type="datetimeFigureOut">
              <a:rPr lang="en-US" smtClean="0"/>
              <a:t>2/26/2025</a:t>
            </a:fld>
            <a:endParaRPr lang="en-US"/>
          </a:p>
        </p:txBody>
      </p:sp>
      <p:sp>
        <p:nvSpPr>
          <p:cNvPr id="5" name="Footer Placeholder 4">
            <a:extLst>
              <a:ext uri="{FF2B5EF4-FFF2-40B4-BE49-F238E27FC236}">
                <a16:creationId xmlns:a16="http://schemas.microsoft.com/office/drawing/2014/main" id="{CC8182C0-5143-BF19-17BE-05F2991C1D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85BCE8-D3D3-7A86-6597-8B94AE5F17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6D757-27D3-4C35-922C-3632D53E173F}" type="slidenum">
              <a:rPr lang="en-US" smtClean="0"/>
              <a:t>‹#›</a:t>
            </a:fld>
            <a:endParaRPr lang="en-US"/>
          </a:p>
        </p:txBody>
      </p:sp>
    </p:spTree>
    <p:extLst>
      <p:ext uri="{BB962C8B-B14F-4D97-AF65-F5344CB8AC3E}">
        <p14:creationId xmlns:p14="http://schemas.microsoft.com/office/powerpoint/2010/main" val="3270354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5FB52-7360-75EF-A404-8C29439DBDDD}"/>
              </a:ext>
            </a:extLst>
          </p:cNvPr>
          <p:cNvSpPr>
            <a:spLocks noGrp="1"/>
          </p:cNvSpPr>
          <p:nvPr>
            <p:ph type="ctrTitle"/>
          </p:nvPr>
        </p:nvSpPr>
        <p:spPr/>
        <p:txBody>
          <a:bodyPr>
            <a:normAutofit fontScale="90000"/>
          </a:bodyPr>
          <a:lstStyle/>
          <a:p>
            <a:r>
              <a:rPr lang="ar-IQ" dirty="0"/>
              <a:t>مكائن وآلات زراعية </a:t>
            </a:r>
            <a:br>
              <a:rPr lang="ar-IQ" dirty="0"/>
            </a:br>
            <a:r>
              <a:rPr lang="ar-IQ" dirty="0"/>
              <a:t>عملي </a:t>
            </a:r>
            <a:br>
              <a:rPr lang="ar-IQ" dirty="0"/>
            </a:br>
            <a:r>
              <a:rPr lang="ar-IQ" dirty="0"/>
              <a:t>المحاضرة السادسة</a:t>
            </a:r>
            <a:endParaRPr lang="en-US" dirty="0"/>
          </a:p>
        </p:txBody>
      </p:sp>
      <p:sp>
        <p:nvSpPr>
          <p:cNvPr id="3" name="Subtitle 2">
            <a:extLst>
              <a:ext uri="{FF2B5EF4-FFF2-40B4-BE49-F238E27FC236}">
                <a16:creationId xmlns:a16="http://schemas.microsoft.com/office/drawing/2014/main" id="{4CB11D3F-9355-C3C5-B2E0-29C6A9C8FFA8}"/>
              </a:ext>
            </a:extLst>
          </p:cNvPr>
          <p:cNvSpPr>
            <a:spLocks noGrp="1"/>
          </p:cNvSpPr>
          <p:nvPr>
            <p:ph type="subTitle" idx="1"/>
          </p:nvPr>
        </p:nvSpPr>
        <p:spPr/>
        <p:txBody>
          <a:bodyPr>
            <a:normAutofit/>
          </a:bodyPr>
          <a:lstStyle/>
          <a:p>
            <a:pPr algn="ctr"/>
            <a:r>
              <a:rPr lang="ar-IQ" sz="3200" u="sng" dirty="0"/>
              <a:t>اعداد </a:t>
            </a:r>
          </a:p>
          <a:p>
            <a:pPr algn="ctr"/>
            <a:r>
              <a:rPr lang="ar-IQ" sz="3200" dirty="0" err="1"/>
              <a:t>م.م</a:t>
            </a:r>
            <a:r>
              <a:rPr lang="ar-IQ" sz="3200" dirty="0"/>
              <a:t> مصطفى فاضل حسين</a:t>
            </a:r>
            <a:endParaRPr lang="en-US" sz="3200" dirty="0"/>
          </a:p>
          <a:p>
            <a:endParaRPr lang="en-US" sz="3200" dirty="0"/>
          </a:p>
        </p:txBody>
      </p:sp>
    </p:spTree>
    <p:extLst>
      <p:ext uri="{BB962C8B-B14F-4D97-AF65-F5344CB8AC3E}">
        <p14:creationId xmlns:p14="http://schemas.microsoft.com/office/powerpoint/2010/main" val="2494545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AA24C-BC43-637D-F5F0-88A0A0DF2A0C}"/>
              </a:ext>
            </a:extLst>
          </p:cNvPr>
          <p:cNvSpPr>
            <a:spLocks noGrp="1"/>
          </p:cNvSpPr>
          <p:nvPr>
            <p:ph type="title"/>
          </p:nvPr>
        </p:nvSpPr>
        <p:spPr>
          <a:xfrm>
            <a:off x="838200" y="365125"/>
            <a:ext cx="10515600" cy="560161"/>
          </a:xfrm>
        </p:spPr>
        <p:txBody>
          <a:bodyPr>
            <a:normAutofit/>
          </a:bodyPr>
          <a:lstStyle/>
          <a:p>
            <a:pPr algn="r"/>
            <a:r>
              <a:rPr lang="ar-IQ" sz="2400" b="1" u="sng" dirty="0">
                <a:effectLst/>
                <a:ea typeface="Calibri" panose="020F0502020204030204" pitchFamily="34" charset="0"/>
                <a:cs typeface="Arial" panose="020B0604020202020204" pitchFamily="34" charset="0"/>
              </a:rPr>
              <a:t>3- محراث الخنادق المائل ذو ألية الدوران من نوع الاسطواني</a:t>
            </a:r>
            <a:endParaRPr lang="en-US" sz="5400" dirty="0"/>
          </a:p>
        </p:txBody>
      </p:sp>
      <p:sp>
        <p:nvSpPr>
          <p:cNvPr id="3" name="Content Placeholder 2">
            <a:extLst>
              <a:ext uri="{FF2B5EF4-FFF2-40B4-BE49-F238E27FC236}">
                <a16:creationId xmlns:a16="http://schemas.microsoft.com/office/drawing/2014/main" id="{1A623268-65B2-3DF7-0220-CA1A7BB0DF14}"/>
              </a:ext>
            </a:extLst>
          </p:cNvPr>
          <p:cNvSpPr>
            <a:spLocks noGrp="1"/>
          </p:cNvSpPr>
          <p:nvPr>
            <p:ph idx="1"/>
          </p:nvPr>
        </p:nvSpPr>
        <p:spPr>
          <a:xfrm>
            <a:off x="838200" y="1175657"/>
            <a:ext cx="10515600" cy="5001306"/>
          </a:xfrm>
        </p:spPr>
        <p:txBody>
          <a:bodyPr>
            <a:normAutofit fontScale="77500" lnSpcReduction="20000"/>
          </a:bodyPr>
          <a:lstStyle/>
          <a:p>
            <a:pPr marL="0" indent="0" algn="just" rtl="1">
              <a:lnSpc>
                <a:spcPct val="150000"/>
              </a:lnSpc>
              <a:buNone/>
            </a:pPr>
            <a:r>
              <a:rPr lang="ar-IQ" dirty="0">
                <a:effectLst/>
                <a:latin typeface="Calibri" panose="020F0502020204030204" pitchFamily="34" charset="0"/>
                <a:ea typeface="Times New Roman" panose="02020603050405020304" pitchFamily="18" charset="0"/>
                <a:cs typeface="Arial" panose="020B0604020202020204" pitchFamily="34" charset="0"/>
              </a:rPr>
              <a:t>من أهم العوامل التي تؤدي الى نجاح الزراعة وزيادة الانتاج هو انخفاض الملوحة بالتربة، وهذه الملوحة تتجمع بالتربة أما نتيجة ارتفاع مستوى الماء الارضي المالح والذي يتبخر بعضه من السطح الذي يصعد أليه بالخاصية الشعرية ويترك الاملاح على السطح او باستخدام الماء المالح بالري الذي يتبخر جزء كبير منه خصوصاً بالأجواء الحارة مما يسبب رفع ملوحة سطح التربة ومقطع التربة الذي تنتشر به الجذور. ولتخليص التربة من الملوحة يجب عمل مبازل لها لغرض تخليصها من الماء الفائض سواء كان الماء الاراضي او ماء الري. وهذه المبازل أما صناعية وهي تحتاج الى رأس مال ضخم وجهد كبير لتنفيذها. ولكن باستخدام محراث يعمل خنادق تحت التربة يقوم مقام المبازل المغطاة من نوع الانابيب الفخارية او البلاستيكية . وهذه المحاريث عمودية عند فتح الخندق تفكك التربة الموجودة فوقه لذلك يغلق في كثير من الاحيان بالتربة النازلة مع الماء ، كما أن الخندق غير كفوء بسبب عدم جودة تكونه لذلك صمم محراث مائل يقوم بعمل المبزل بموقع يميل عن موقع التربة المفككة وهذا يقلل من كمية التربة النازلة للخندق بالإضافة إلى تكوينه خندقاً أفضل تشكيلاً.</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en-US" dirty="0"/>
          </a:p>
        </p:txBody>
      </p:sp>
    </p:spTree>
    <p:extLst>
      <p:ext uri="{BB962C8B-B14F-4D97-AF65-F5344CB8AC3E}">
        <p14:creationId xmlns:p14="http://schemas.microsoft.com/office/powerpoint/2010/main" val="3941445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3C8568-37F0-B601-96BF-116BC70A2659}"/>
              </a:ext>
            </a:extLst>
          </p:cNvPr>
          <p:cNvSpPr>
            <a:spLocks noGrp="1"/>
          </p:cNvSpPr>
          <p:nvPr>
            <p:ph idx="1"/>
          </p:nvPr>
        </p:nvSpPr>
        <p:spPr>
          <a:xfrm>
            <a:off x="838200" y="1099457"/>
            <a:ext cx="10515600" cy="5077506"/>
          </a:xfrm>
        </p:spPr>
        <p:txBody>
          <a:bodyPr/>
          <a:lstStyle/>
          <a:p>
            <a:pPr marL="0" marR="0" indent="0" algn="just" rtl="1">
              <a:lnSpc>
                <a:spcPct val="115000"/>
              </a:lnSpc>
              <a:spcBef>
                <a:spcPts val="0"/>
              </a:spcBef>
              <a:spcAft>
                <a:spcPts val="0"/>
              </a:spcAft>
              <a:buNone/>
              <a:tabLst>
                <a:tab pos="4662805" algn="l"/>
              </a:tabLst>
            </a:pPr>
            <a:r>
              <a:rPr lang="ar-IQ" b="1" dirty="0">
                <a:effectLst/>
                <a:latin typeface="Calibri" panose="020F0502020204030204" pitchFamily="34" charset="0"/>
                <a:ea typeface="Times New Roman" panose="02020603050405020304" pitchFamily="18" charset="0"/>
                <a:cs typeface="Arial" panose="020B0604020202020204" pitchFamily="34" charset="0"/>
              </a:rPr>
              <a:t>أجزاء المحراث:</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15000"/>
              </a:lnSpc>
              <a:spcBef>
                <a:spcPts val="0"/>
              </a:spcBef>
              <a:spcAft>
                <a:spcPts val="1000"/>
              </a:spcAft>
              <a:buNone/>
              <a:tabLst>
                <a:tab pos="2498090" algn="l"/>
              </a:tabLst>
            </a:pPr>
            <a:r>
              <a:rPr lang="ar-IQ" dirty="0">
                <a:effectLst/>
                <a:latin typeface="Calibri" panose="020F0502020204030204" pitchFamily="34" charset="0"/>
                <a:ea typeface="Times New Roman" panose="02020603050405020304" pitchFamily="18" charset="0"/>
                <a:cs typeface="Arial" panose="020B0604020202020204" pitchFamily="34" charset="0"/>
              </a:rPr>
              <a:t>يتكون المحراث من هيكل ذو متانة عالية ومن محراث يتكون من ساق طوله </a:t>
            </a:r>
            <a:r>
              <a:rPr lang="en-US" dirty="0">
                <a:effectLst/>
                <a:latin typeface="Arial" panose="020B0604020202020204" pitchFamily="34" charset="0"/>
                <a:ea typeface="Times New Roman" panose="02020603050405020304" pitchFamily="18" charset="0"/>
                <a:cs typeface="Arial" panose="020B0604020202020204" pitchFamily="34" charset="0"/>
              </a:rPr>
              <a:t>80cm</a:t>
            </a:r>
            <a:r>
              <a:rPr lang="ar-IQ" dirty="0">
                <a:effectLst/>
                <a:latin typeface="Calibri" panose="020F0502020204030204" pitchFamily="34" charset="0"/>
                <a:ea typeface="Times New Roman" panose="02020603050405020304" pitchFamily="18" charset="0"/>
                <a:cs typeface="Arial" panose="020B0604020202020204" pitchFamily="34" charset="0"/>
              </a:rPr>
              <a:t> يثبت في نهايته قدم زاوية اختراق مقدمته </a:t>
            </a:r>
            <a:r>
              <a:rPr lang="en-US" dirty="0">
                <a:effectLst/>
                <a:latin typeface="Arial" panose="020B0604020202020204" pitchFamily="34" charset="0"/>
                <a:ea typeface="Times New Roman" panose="02020603050405020304" pitchFamily="18" charset="0"/>
                <a:cs typeface="Arial" panose="020B0604020202020204" pitchFamily="34" charset="0"/>
              </a:rPr>
              <a:t>30</a:t>
            </a:r>
            <a:r>
              <a:rPr lang="ar-IQ" dirty="0">
                <a:effectLst/>
                <a:latin typeface="Calibri" panose="020F0502020204030204" pitchFamily="34" charset="0"/>
                <a:ea typeface="Times New Roman" panose="02020603050405020304" pitchFamily="18" charset="0"/>
                <a:cs typeface="Arial" panose="020B0604020202020204" pitchFamily="34" charset="0"/>
              </a:rPr>
              <a:t>° وطوله </a:t>
            </a:r>
            <a:r>
              <a:rPr lang="en-US" dirty="0">
                <a:effectLst/>
                <a:latin typeface="Arial" panose="020B0604020202020204" pitchFamily="34" charset="0"/>
                <a:ea typeface="Times New Roman" panose="02020603050405020304" pitchFamily="18" charset="0"/>
                <a:cs typeface="Arial" panose="020B0604020202020204" pitchFamily="34" charset="0"/>
              </a:rPr>
              <a:t>30cm</a:t>
            </a:r>
            <a:r>
              <a:rPr lang="ar-IQ" dirty="0">
                <a:effectLst/>
                <a:latin typeface="Calibri" panose="020F0502020204030204" pitchFamily="34" charset="0"/>
                <a:ea typeface="Times New Roman" panose="02020603050405020304" pitchFamily="18" charset="0"/>
                <a:cs typeface="Arial" panose="020B0604020202020204" pitchFamily="34" charset="0"/>
              </a:rPr>
              <a:t>، زود القدم من الخلف بموسعة تقوم بدفع التربة الى الجوانب لعمل الخندق بأحسن ما يمكن . يثبت ساق ب</a:t>
            </a:r>
            <a:r>
              <a:rPr lang="ar-IQ" dirty="0">
                <a:latin typeface="Calibri" panose="020F0502020204030204" pitchFamily="34" charset="0"/>
                <a:ea typeface="Times New Roman" panose="02020603050405020304" pitchFamily="18" charset="0"/>
                <a:cs typeface="Arial" panose="020B0604020202020204" pitchFamily="34" charset="0"/>
              </a:rPr>
              <a:t>آ</a:t>
            </a:r>
            <a:r>
              <a:rPr lang="ar-IQ" dirty="0">
                <a:effectLst/>
                <a:latin typeface="Calibri" panose="020F0502020204030204" pitchFamily="34" charset="0"/>
                <a:ea typeface="Times New Roman" panose="02020603050405020304" pitchFamily="18" charset="0"/>
                <a:cs typeface="Arial" panose="020B0604020202020204" pitchFamily="34" charset="0"/>
              </a:rPr>
              <a:t>لية وهي عبارة عن اسطوانة متداخلة مع اسطوانة اكبر حجم يقومان بتدوير الساق اذ يعملان ككرسي تحميل. يثبت الساق من الامام بمسند تلسكوبي يمكن تغير طوله وموضعه حسب موضع الساق. كما زود الساق بأليه ميكانيكية او هيدروليكية تقوم بتغيير زاوية ميله الجانبية . وهناك مسند على الجهة الاخرى لمنع رجوعه الى الوضع القائم.</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en-US" dirty="0"/>
          </a:p>
        </p:txBody>
      </p:sp>
    </p:spTree>
    <p:extLst>
      <p:ext uri="{BB962C8B-B14F-4D97-AF65-F5344CB8AC3E}">
        <p14:creationId xmlns:p14="http://schemas.microsoft.com/office/powerpoint/2010/main" val="2316315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ADD7F-7028-201F-A748-7C3B80F7B159}"/>
              </a:ext>
            </a:extLst>
          </p:cNvPr>
          <p:cNvSpPr>
            <a:spLocks noGrp="1"/>
          </p:cNvSpPr>
          <p:nvPr>
            <p:ph type="title"/>
          </p:nvPr>
        </p:nvSpPr>
        <p:spPr>
          <a:xfrm>
            <a:off x="2911356" y="5472112"/>
            <a:ext cx="6651862" cy="841375"/>
          </a:xfrm>
        </p:spPr>
        <p:txBody>
          <a:bodyPr>
            <a:normAutofit/>
          </a:bodyPr>
          <a:lstStyle/>
          <a:p>
            <a:pPr algn="ctr"/>
            <a:r>
              <a:rPr lang="ar-IQ" sz="2800" dirty="0"/>
              <a:t>محراث الخنادق المائل</a:t>
            </a:r>
            <a:endParaRPr lang="en-US" sz="2800" dirty="0"/>
          </a:p>
        </p:txBody>
      </p:sp>
      <p:pic>
        <p:nvPicPr>
          <p:cNvPr id="4" name="صورة 2">
            <a:extLst>
              <a:ext uri="{FF2B5EF4-FFF2-40B4-BE49-F238E27FC236}">
                <a16:creationId xmlns:a16="http://schemas.microsoft.com/office/drawing/2014/main" id="{ECC62247-1D99-BAF0-E11B-F1E2BCEAA61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24097" t="21709" r="21643" b="9015"/>
          <a:stretch>
            <a:fillRect/>
          </a:stretch>
        </p:blipFill>
        <p:spPr bwMode="auto">
          <a:xfrm>
            <a:off x="3510761" y="965200"/>
            <a:ext cx="5453053" cy="4351338"/>
          </a:xfrm>
          <a:prstGeom prst="rect">
            <a:avLst/>
          </a:prstGeom>
          <a:noFill/>
          <a:ln>
            <a:noFill/>
          </a:ln>
        </p:spPr>
      </p:pic>
    </p:spTree>
    <p:extLst>
      <p:ext uri="{BB962C8B-B14F-4D97-AF65-F5344CB8AC3E}">
        <p14:creationId xmlns:p14="http://schemas.microsoft.com/office/powerpoint/2010/main" val="804927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AA99E-335A-E6BB-2A99-DBB4B80024E2}"/>
              </a:ext>
            </a:extLst>
          </p:cNvPr>
          <p:cNvSpPr>
            <a:spLocks noGrp="1"/>
          </p:cNvSpPr>
          <p:nvPr>
            <p:ph type="title"/>
          </p:nvPr>
        </p:nvSpPr>
        <p:spPr>
          <a:xfrm>
            <a:off x="838200" y="365125"/>
            <a:ext cx="10515600" cy="941161"/>
          </a:xfrm>
        </p:spPr>
        <p:txBody>
          <a:bodyPr>
            <a:normAutofit/>
          </a:bodyPr>
          <a:lstStyle/>
          <a:p>
            <a:pPr algn="r"/>
            <a:r>
              <a:rPr lang="ar-IQ" sz="2400" b="1" u="sng" dirty="0">
                <a:effectLst/>
                <a:ea typeface="Times New Roman" panose="02020603050405020304" pitchFamily="18" charset="0"/>
                <a:cs typeface="Times New Roman" panose="02020603050405020304" pitchFamily="18" charset="0"/>
              </a:rPr>
              <a:t>فاتحة السواقي المتحركة الأجنحة:-</a:t>
            </a:r>
            <a:endParaRPr lang="en-US" sz="5400" dirty="0"/>
          </a:p>
        </p:txBody>
      </p:sp>
      <p:sp>
        <p:nvSpPr>
          <p:cNvPr id="3" name="Content Placeholder 2">
            <a:extLst>
              <a:ext uri="{FF2B5EF4-FFF2-40B4-BE49-F238E27FC236}">
                <a16:creationId xmlns:a16="http://schemas.microsoft.com/office/drawing/2014/main" id="{AB20A156-D505-132D-1E5A-3959E34E0451}"/>
              </a:ext>
            </a:extLst>
          </p:cNvPr>
          <p:cNvSpPr>
            <a:spLocks noGrp="1"/>
          </p:cNvSpPr>
          <p:nvPr>
            <p:ph idx="1"/>
          </p:nvPr>
        </p:nvSpPr>
        <p:spPr>
          <a:xfrm>
            <a:off x="838200" y="1306286"/>
            <a:ext cx="10515600" cy="4870677"/>
          </a:xfrm>
        </p:spPr>
        <p:txBody>
          <a:bodyPr>
            <a:normAutofit lnSpcReduction="10000"/>
          </a:bodyPr>
          <a:lstStyle/>
          <a:p>
            <a:pPr marL="0" marR="0" indent="0" algn="just" rtl="1">
              <a:lnSpc>
                <a:spcPct val="150000"/>
              </a:lnSpc>
              <a:spcBef>
                <a:spcPts val="0"/>
              </a:spcBef>
              <a:spcAft>
                <a:spcPts val="0"/>
              </a:spcAft>
              <a:buNone/>
            </a:pPr>
            <a:r>
              <a:rPr lang="ar-IQ" sz="2000" dirty="0">
                <a:effectLst/>
                <a:latin typeface="Calibri" panose="020F0502020204030204" pitchFamily="34" charset="0"/>
                <a:ea typeface="Times New Roman" panose="02020603050405020304" pitchFamily="18" charset="0"/>
                <a:cs typeface="Times New Roman" panose="02020603050405020304" pitchFamily="18" charset="0"/>
              </a:rPr>
              <a:t>نظراً لحاجة الحقول الى قنوات تختلف بعرضها وعمقها وهذه القنوات تتضمن قنوات رئيسية وفرعية وتتفرع من الأخيرة قنوات أصغر منها. لغرض ري الحقل وبسبب عدم توفر هذا النوع من فاتحات السواقي، تم تصميم فاتحة السواقي الجديدة، يمكن تغيير المسافة (الزاوية) بين أجنحتها للحصول على قنوات مختلفة المقطع العرضي، يطلق على هذه الآلة بفاتحة السواقي المتحركة الأجنحة،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pPr>
            <a:r>
              <a:rPr lang="ar-IQ" sz="2000" dirty="0">
                <a:effectLst/>
                <a:latin typeface="Calibri" panose="020F0502020204030204" pitchFamily="34" charset="0"/>
                <a:ea typeface="Times New Roman" panose="02020603050405020304" pitchFamily="18" charset="0"/>
                <a:cs typeface="Times New Roman" panose="02020603050405020304" pitchFamily="18" charset="0"/>
              </a:rPr>
              <a:t>تتكون من ساق يميل للأمام بزاوية تتراوح بين 45 – 60 درجة يثبت على الساق من الأسفل قدم له زاوية اختراق بحدود 25 – 30 درجة يثبت على القدم اجنحة عرضها 30 – 35 سم. الآلة مزوّدة بجناحين(مطرحتين كبيرتين) متحركتان يثبتان خلف الساق وبطريقة مفصلية حيث يمكن تحريكهما ميكانيكياً. يمكن تغيير الزاوية بين الجناحين بواسطة عمود تلسكوبي للحصول على زوايا تتراوح بين 30 – 120 درجة وهذا يعطيها ميزة كبيرة حيث يمكن ان تفتح قنوات مختلفة مساحة المقطع وحسب الزاوية بين الجناحين كما انها تستطيع اختراق التربة لعمق كبير يصل الى 70 – 80 سم وللآلة قابلية عالية على عمل القنوات بالتربة المحروثة وغير المحروثة الصلبة والهشة مقارنة بالنوع </a:t>
            </a:r>
            <a:r>
              <a:rPr lang="ar-IQ" sz="2000" dirty="0" err="1">
                <a:effectLst/>
                <a:latin typeface="Calibri" panose="020F0502020204030204" pitchFamily="34" charset="0"/>
                <a:ea typeface="Times New Roman" panose="02020603050405020304" pitchFamily="18" charset="0"/>
                <a:cs typeface="Times New Roman" panose="02020603050405020304" pitchFamily="18" charset="0"/>
              </a:rPr>
              <a:t>الأعتيادي</a:t>
            </a:r>
            <a:r>
              <a:rPr lang="ar-IQ" sz="2000" dirty="0">
                <a:effectLst/>
                <a:latin typeface="Calibri" panose="020F0502020204030204" pitchFamily="34" charset="0"/>
                <a:ea typeface="Times New Roman" panose="02020603050405020304" pitchFamily="18" charset="0"/>
                <a:cs typeface="Times New Roman" panose="02020603050405020304" pitchFamily="18" charset="0"/>
              </a:rPr>
              <a:t>. كما ان قوة سحبها اقل وكبر مساحة مقطع التربة التي تعملها وانخفاض مقاومتها النوعية وارتفاع كفاءة استخدامها للطاقة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buNone/>
            </a:pPr>
            <a:endParaRPr lang="en-US" dirty="0"/>
          </a:p>
        </p:txBody>
      </p:sp>
    </p:spTree>
    <p:extLst>
      <p:ext uri="{BB962C8B-B14F-4D97-AF65-F5344CB8AC3E}">
        <p14:creationId xmlns:p14="http://schemas.microsoft.com/office/powerpoint/2010/main" val="2626075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2249C-9B38-6AF1-894E-E9B04E3F66C3}"/>
              </a:ext>
            </a:extLst>
          </p:cNvPr>
          <p:cNvSpPr>
            <a:spLocks noGrp="1"/>
          </p:cNvSpPr>
          <p:nvPr>
            <p:ph type="title"/>
          </p:nvPr>
        </p:nvSpPr>
        <p:spPr>
          <a:xfrm>
            <a:off x="2748642" y="5446970"/>
            <a:ext cx="6694715" cy="1067223"/>
          </a:xfrm>
        </p:spPr>
        <p:txBody>
          <a:bodyPr>
            <a:normAutofit/>
          </a:bodyPr>
          <a:lstStyle/>
          <a:p>
            <a:pPr algn="ctr"/>
            <a:r>
              <a:rPr lang="ar-IQ" sz="3200" dirty="0"/>
              <a:t>فاتحة السواقي متحركة الاجنحة</a:t>
            </a:r>
            <a:endParaRPr lang="en-US" sz="3200" dirty="0"/>
          </a:p>
        </p:txBody>
      </p:sp>
      <p:pic>
        <p:nvPicPr>
          <p:cNvPr id="4" name="صورة 2">
            <a:extLst>
              <a:ext uri="{FF2B5EF4-FFF2-40B4-BE49-F238E27FC236}">
                <a16:creationId xmlns:a16="http://schemas.microsoft.com/office/drawing/2014/main" id="{3D1E2671-6CF1-2C89-D865-206BB4DEF1F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32948" t="30788" r="28294" b="9921"/>
          <a:stretch>
            <a:fillRect/>
          </a:stretch>
        </p:blipFill>
        <p:spPr bwMode="auto">
          <a:xfrm>
            <a:off x="3461442" y="583293"/>
            <a:ext cx="5269115" cy="5037849"/>
          </a:xfrm>
          <a:prstGeom prst="rect">
            <a:avLst/>
          </a:prstGeom>
          <a:noFill/>
          <a:ln>
            <a:noFill/>
          </a:ln>
        </p:spPr>
      </p:pic>
    </p:spTree>
    <p:extLst>
      <p:ext uri="{BB962C8B-B14F-4D97-AF65-F5344CB8AC3E}">
        <p14:creationId xmlns:p14="http://schemas.microsoft.com/office/powerpoint/2010/main" val="561882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7778B-31E4-E7D3-FF7B-D590C49273E6}"/>
              </a:ext>
            </a:extLst>
          </p:cNvPr>
          <p:cNvSpPr>
            <a:spLocks noGrp="1"/>
          </p:cNvSpPr>
          <p:nvPr>
            <p:ph type="title"/>
          </p:nvPr>
        </p:nvSpPr>
        <p:spPr/>
        <p:txBody>
          <a:bodyPr>
            <a:normAutofit/>
          </a:bodyPr>
          <a:lstStyle/>
          <a:p>
            <a:pPr algn="r"/>
            <a:r>
              <a:rPr lang="ar-IQ" sz="2400" b="1" u="sng" dirty="0">
                <a:effectLst/>
                <a:ea typeface="Times New Roman" panose="02020603050405020304" pitchFamily="18" charset="0"/>
                <a:cs typeface="Times New Roman" panose="02020603050405020304" pitchFamily="18" charset="0"/>
              </a:rPr>
              <a:t>معدات تهيئة التربة للمعاملات الخاصة:-</a:t>
            </a:r>
            <a:endParaRPr lang="en-US" sz="5400" dirty="0"/>
          </a:p>
        </p:txBody>
      </p:sp>
      <p:sp>
        <p:nvSpPr>
          <p:cNvPr id="3" name="Content Placeholder 2">
            <a:extLst>
              <a:ext uri="{FF2B5EF4-FFF2-40B4-BE49-F238E27FC236}">
                <a16:creationId xmlns:a16="http://schemas.microsoft.com/office/drawing/2014/main" id="{412A96B4-65F1-556A-CD6F-B3426FE238E4}"/>
              </a:ext>
            </a:extLst>
          </p:cNvPr>
          <p:cNvSpPr>
            <a:spLocks noGrp="1"/>
          </p:cNvSpPr>
          <p:nvPr>
            <p:ph idx="1"/>
          </p:nvPr>
        </p:nvSpPr>
        <p:spPr>
          <a:xfrm>
            <a:off x="838200" y="1371600"/>
            <a:ext cx="10515600" cy="4805363"/>
          </a:xfrm>
        </p:spPr>
        <p:txBody>
          <a:bodyPr/>
          <a:lstStyle/>
          <a:p>
            <a:pPr marL="0" marR="0" indent="0" algn="r" rtl="1">
              <a:lnSpc>
                <a:spcPct val="115000"/>
              </a:lnSpc>
              <a:spcBef>
                <a:spcPts val="0"/>
              </a:spcBef>
              <a:spcAft>
                <a:spcPts val="0"/>
              </a:spcAft>
              <a:buNone/>
            </a:pPr>
            <a:r>
              <a:rPr lang="ar-IQ" b="1" u="sng" dirty="0">
                <a:effectLst/>
                <a:latin typeface="Calibri" panose="020F0502020204030204" pitchFamily="34" charset="0"/>
                <a:ea typeface="Times New Roman" panose="02020603050405020304" pitchFamily="18" charset="0"/>
                <a:cs typeface="Arial" panose="020B0604020202020204" pitchFamily="34" charset="0"/>
              </a:rPr>
              <a:t>1- آلة التسوية:-</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15000"/>
              </a:lnSpc>
              <a:spcBef>
                <a:spcPts val="0"/>
              </a:spcBef>
              <a:spcAft>
                <a:spcPts val="0"/>
              </a:spcAft>
              <a:buNone/>
            </a:pPr>
            <a:r>
              <a:rPr lang="ar-SA" kern="1200" dirty="0">
                <a:solidFill>
                  <a:srgbClr val="000000"/>
                </a:solidFill>
                <a:effectLst/>
                <a:latin typeface="Calibri" panose="020F0502020204030204" pitchFamily="34" charset="0"/>
                <a:ea typeface="+mn-ea"/>
                <a:cs typeface="Arial" panose="020B0604020202020204" pitchFamily="34" charset="0"/>
              </a:rPr>
              <a:t>في الزراعة التي تعتمد على الري السطحي يجب أن يكون سطح الحقل مستوياً أو أقرب ما يكون إلى الاستواء بحيث لا يوجد بينها ارتفاعات أو انخفاضات تذكر عن المستوى العام بسطح الحقل وبحيث لا يتجاوز الفرق بين أعلى ارتفاع وأدنى انخفاض في الحقل عن 10سم لأن عدم استواء سطح الحقل يسبب تراكم المياه في البقع المنخفضة من الحقل التي قد تعيق الإنبات أو تخنق النبات في حالة إنباتها بينما الأماكن المرتفعة من الحقل قد لا تصلها مياه الري فلا تنبت أو تصلها مياه الري بكميات قليلة فلا يحصل النبات على حاجته الكافية من الماء</a:t>
            </a:r>
            <a:r>
              <a:rPr lang="ar-SA" dirty="0">
                <a:effectLst/>
                <a:latin typeface="Calibri" panose="020F0502020204030204" pitchFamily="34" charset="0"/>
                <a:ea typeface="Times New Roman" panose="02020603050405020304" pitchFamily="18" charset="0"/>
                <a:cs typeface="Arial" panose="020B0604020202020204" pitchFamily="34" charset="0"/>
              </a:rPr>
              <a:t>، وهي على أنواع منها:-</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en-US" dirty="0"/>
          </a:p>
        </p:txBody>
      </p:sp>
    </p:spTree>
    <p:extLst>
      <p:ext uri="{BB962C8B-B14F-4D97-AF65-F5344CB8AC3E}">
        <p14:creationId xmlns:p14="http://schemas.microsoft.com/office/powerpoint/2010/main" val="131649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953C0D-F1CC-CEB9-5F19-EE17A1EA66BE}"/>
              </a:ext>
            </a:extLst>
          </p:cNvPr>
          <p:cNvSpPr>
            <a:spLocks noGrp="1"/>
          </p:cNvSpPr>
          <p:nvPr>
            <p:ph idx="1"/>
          </p:nvPr>
        </p:nvSpPr>
        <p:spPr>
          <a:xfrm>
            <a:off x="838200" y="664029"/>
            <a:ext cx="10515600" cy="5512934"/>
          </a:xfrm>
        </p:spPr>
        <p:txBody>
          <a:bodyPr>
            <a:normAutofit lnSpcReduction="10000"/>
          </a:bodyPr>
          <a:lstStyle/>
          <a:p>
            <a:pPr marL="0" marR="0" indent="0" algn="just" rtl="1">
              <a:lnSpc>
                <a:spcPct val="115000"/>
              </a:lnSpc>
              <a:spcBef>
                <a:spcPts val="0"/>
              </a:spcBef>
              <a:spcAft>
                <a:spcPts val="0"/>
              </a:spcAft>
              <a:buNone/>
            </a:pPr>
            <a:r>
              <a:rPr lang="ar-IQ" sz="2400" b="1" dirty="0">
                <a:effectLst/>
                <a:latin typeface="Calibri" panose="020F0502020204030204" pitchFamily="34" charset="0"/>
                <a:ea typeface="Calibri" panose="020F0502020204030204" pitchFamily="34" charset="0"/>
                <a:cs typeface="Arial" panose="020B0604020202020204" pitchFamily="34" charset="0"/>
              </a:rPr>
              <a:t>أ-</a:t>
            </a:r>
            <a:r>
              <a:rPr lang="ar-IQ" sz="1800" b="1" dirty="0">
                <a:effectLst/>
                <a:latin typeface="Calibri" panose="020F0502020204030204" pitchFamily="34" charset="0"/>
                <a:ea typeface="Calibri" panose="020F0502020204030204" pitchFamily="34" charset="0"/>
                <a:cs typeface="Arial" panose="020B0604020202020204" pitchFamily="34" charset="0"/>
              </a:rPr>
              <a:t> </a:t>
            </a:r>
            <a:r>
              <a:rPr lang="ar-IQ" sz="2400" b="1" dirty="0">
                <a:effectLst/>
                <a:latin typeface="Calibri" panose="020F0502020204030204" pitchFamily="34" charset="0"/>
                <a:ea typeface="Calibri" panose="020F0502020204030204" pitchFamily="34" charset="0"/>
                <a:cs typeface="Arial" panose="020B0604020202020204" pitchFamily="34" charset="0"/>
              </a:rPr>
              <a:t>الة التسوية اللوحية المعلقة على الجرار:-</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fontAlgn="base">
              <a:lnSpc>
                <a:spcPct val="115000"/>
              </a:lnSpc>
              <a:spcBef>
                <a:spcPts val="0"/>
              </a:spcBef>
              <a:spcAft>
                <a:spcPts val="0"/>
              </a:spcAft>
              <a:buNone/>
            </a:pPr>
            <a:r>
              <a:rPr lang="ar-SA" sz="2400" kern="1200" dirty="0">
                <a:solidFill>
                  <a:srgbClr val="000000"/>
                </a:solidFill>
                <a:effectLst/>
                <a:latin typeface="Calibri" panose="020F0502020204030204" pitchFamily="34" charset="0"/>
                <a:ea typeface="+mn-ea"/>
                <a:cs typeface="Arial" panose="020B0604020202020204" pitchFamily="34" charset="0"/>
              </a:rPr>
              <a:t>هذه المعدّلة عبارة عن سلاح مقعر من الصلب يعلق في مؤخرة الجرار ويحاط السلاح بجوانب من الصلب وأيضا في نهايته لمنع تسرب الأتربة من جانبيه أثناء عمله في قشط التربة ويعمل بالأجهزة الهيدروليكية بالجرار، (الشكل أ). بعض أنواع هذه المعدّلة بها السلاح معلق في مقدمة الجرار ويعرف في هذه الحالة باسم بلدوزر </a:t>
            </a:r>
            <a:r>
              <a:rPr lang="en-US" sz="2400" kern="1200" dirty="0">
                <a:solidFill>
                  <a:srgbClr val="000000"/>
                </a:solidFill>
                <a:effectLst/>
                <a:latin typeface="Arial" panose="020B0604020202020204" pitchFamily="34" charset="0"/>
                <a:ea typeface="+mn-ea"/>
                <a:cs typeface="Arial" panose="020B0604020202020204" pitchFamily="34" charset="0"/>
              </a:rPr>
              <a:t>bulldozer</a:t>
            </a:r>
            <a:r>
              <a:rPr lang="ar-SA" sz="2400" kern="1200" dirty="0">
                <a:solidFill>
                  <a:srgbClr val="000000"/>
                </a:solidFill>
                <a:effectLst/>
                <a:latin typeface="Calibri" panose="020F0502020204030204" pitchFamily="34" charset="0"/>
                <a:ea typeface="+mn-ea"/>
                <a:cs typeface="Arial" panose="020B0604020202020204" pitchFamily="34" charset="0"/>
              </a:rPr>
              <a:t>، (الشكل ب) وهى أثقل وزنا من المعدلة التي تركب خلف الجرار، أو تركب بين العجلات الأمامية والخلفية ويعرف في هذه الحالة باسم </a:t>
            </a:r>
            <a:r>
              <a:rPr lang="ar-SA" sz="2400" kern="1200" dirty="0" err="1">
                <a:solidFill>
                  <a:srgbClr val="000000"/>
                </a:solidFill>
                <a:effectLst/>
                <a:latin typeface="Calibri" panose="020F0502020204030204" pitchFamily="34" charset="0"/>
                <a:ea typeface="+mn-ea"/>
                <a:cs typeface="Arial" panose="020B0604020202020204" pitchFamily="34" charset="0"/>
              </a:rPr>
              <a:t>الكريدر</a:t>
            </a:r>
            <a:r>
              <a:rPr lang="ar-SA" sz="2400" kern="1200" dirty="0">
                <a:solidFill>
                  <a:srgbClr val="000000"/>
                </a:solidFill>
                <a:effectLst/>
                <a:latin typeface="Calibri" panose="020F0502020204030204" pitchFamily="34" charset="0"/>
                <a:ea typeface="+mn-ea"/>
                <a:cs typeface="Arial" panose="020B0604020202020204" pitchFamily="34" charset="0"/>
              </a:rPr>
              <a:t> </a:t>
            </a:r>
            <a:r>
              <a:rPr lang="en-US" sz="2400" kern="1200" dirty="0">
                <a:solidFill>
                  <a:srgbClr val="000000"/>
                </a:solidFill>
                <a:effectLst/>
                <a:latin typeface="Arial" panose="020B0604020202020204" pitchFamily="34" charset="0"/>
                <a:ea typeface="+mn-ea"/>
                <a:cs typeface="Arial" panose="020B0604020202020204" pitchFamily="34" charset="0"/>
              </a:rPr>
              <a:t>grader</a:t>
            </a:r>
            <a:r>
              <a:rPr lang="ar-SA" sz="2400" kern="1200" dirty="0">
                <a:solidFill>
                  <a:srgbClr val="000000"/>
                </a:solidFill>
                <a:effectLst/>
                <a:latin typeface="Calibri" panose="020F0502020204030204" pitchFamily="34" charset="0"/>
                <a:ea typeface="+mn-ea"/>
                <a:cs typeface="Arial" panose="020B0604020202020204" pitchFamily="34" charset="0"/>
              </a:rPr>
              <a:t>، (الشكل جـ).</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ar-IQ" dirty="0"/>
          </a:p>
          <a:p>
            <a:pPr marL="0" indent="0" algn="r">
              <a:buNone/>
            </a:pPr>
            <a:endParaRPr lang="ar-IQ" dirty="0"/>
          </a:p>
          <a:p>
            <a:pPr marL="0" indent="0" algn="r">
              <a:buNone/>
            </a:pPr>
            <a:endParaRPr lang="ar-IQ" dirty="0"/>
          </a:p>
          <a:p>
            <a:pPr marL="0" indent="0" algn="r">
              <a:buNone/>
            </a:pPr>
            <a:endParaRPr lang="ar-IQ" dirty="0"/>
          </a:p>
          <a:p>
            <a:pPr marL="0" indent="0" algn="r">
              <a:buNone/>
            </a:pPr>
            <a:endParaRPr lang="ar-IQ" dirty="0"/>
          </a:p>
          <a:p>
            <a:pPr marL="0" indent="0" algn="r">
              <a:buNone/>
            </a:pPr>
            <a:r>
              <a:rPr lang="ar-IQ" dirty="0"/>
              <a:t>أ-معدلة معلقة على الجرار                ب- </a:t>
            </a:r>
            <a:r>
              <a:rPr lang="ar-IQ" dirty="0" err="1"/>
              <a:t>بلدوز</a:t>
            </a:r>
            <a:r>
              <a:rPr lang="ar-IQ" dirty="0"/>
              <a:t>                          جـ - كريدر       </a:t>
            </a:r>
            <a:endParaRPr lang="en-US" dirty="0"/>
          </a:p>
        </p:txBody>
      </p:sp>
      <p:pic>
        <p:nvPicPr>
          <p:cNvPr id="4" name="Picture 3" descr="impRearBlade">
            <a:extLst>
              <a:ext uri="{FF2B5EF4-FFF2-40B4-BE49-F238E27FC236}">
                <a16:creationId xmlns:a16="http://schemas.microsoft.com/office/drawing/2014/main" id="{8153DA65-1666-A8D9-26D3-B9CC99B1CE39}"/>
              </a:ext>
            </a:extLst>
          </p:cNvPr>
          <p:cNvPicPr>
            <a:picLocks noChangeAspect="1"/>
          </p:cNvPicPr>
          <p:nvPr/>
        </p:nvPicPr>
        <p:blipFill>
          <a:blip r:embed="rId2">
            <a:clrChange>
              <a:clrFrom>
                <a:srgbClr val="FFFFFF"/>
              </a:clrFrom>
              <a:clrTo>
                <a:srgbClr val="FFFFFF">
                  <a:alpha val="0"/>
                </a:srgbClr>
              </a:clrTo>
            </a:clrChange>
            <a:lum bright="-20000" contrast="20000"/>
            <a:extLst>
              <a:ext uri="{28A0092B-C50C-407E-A947-70E740481C1C}">
                <a14:useLocalDpi xmlns:a14="http://schemas.microsoft.com/office/drawing/2010/main" val="0"/>
              </a:ext>
            </a:extLst>
          </a:blip>
          <a:srcRect/>
          <a:stretch>
            <a:fillRect/>
          </a:stretch>
        </p:blipFill>
        <p:spPr bwMode="auto">
          <a:xfrm>
            <a:off x="8350750" y="3226434"/>
            <a:ext cx="2849245" cy="1894114"/>
          </a:xfrm>
          <a:prstGeom prst="rect">
            <a:avLst/>
          </a:prstGeom>
          <a:noFill/>
          <a:ln>
            <a:noFill/>
          </a:ln>
        </p:spPr>
      </p:pic>
      <p:pic>
        <p:nvPicPr>
          <p:cNvPr id="5" name="Picture 4" descr="pulldozer">
            <a:extLst>
              <a:ext uri="{FF2B5EF4-FFF2-40B4-BE49-F238E27FC236}">
                <a16:creationId xmlns:a16="http://schemas.microsoft.com/office/drawing/2014/main" id="{670F4899-61EC-9773-BBBC-F59B4EC31ECD}"/>
              </a:ext>
            </a:extLst>
          </p:cNvPr>
          <p:cNvPicPr>
            <a:picLocks noChangeAspect="1"/>
          </p:cNvPicPr>
          <p:nvPr/>
        </p:nvPicPr>
        <p:blipFill>
          <a:blip r:embed="rId3">
            <a:clrChange>
              <a:clrFrom>
                <a:srgbClr val="F8F8F8"/>
              </a:clrFrom>
              <a:clrTo>
                <a:srgbClr val="F8F8F8">
                  <a:alpha val="0"/>
                </a:srgbClr>
              </a:clrTo>
            </a:clrChange>
            <a:lum bright="-20000" contrast="20000"/>
            <a:extLst>
              <a:ext uri="{28A0092B-C50C-407E-A947-70E740481C1C}">
                <a14:useLocalDpi xmlns:a14="http://schemas.microsoft.com/office/drawing/2010/main" val="0"/>
              </a:ext>
            </a:extLst>
          </a:blip>
          <a:srcRect/>
          <a:stretch>
            <a:fillRect/>
          </a:stretch>
        </p:blipFill>
        <p:spPr bwMode="auto">
          <a:xfrm>
            <a:off x="4347210" y="3144791"/>
            <a:ext cx="3497580" cy="2057400"/>
          </a:xfrm>
          <a:prstGeom prst="rect">
            <a:avLst/>
          </a:prstGeom>
          <a:noFill/>
          <a:ln>
            <a:noFill/>
          </a:ln>
        </p:spPr>
      </p:pic>
      <p:pic>
        <p:nvPicPr>
          <p:cNvPr id="6" name="Picture 5" descr="trac14">
            <a:extLst>
              <a:ext uri="{FF2B5EF4-FFF2-40B4-BE49-F238E27FC236}">
                <a16:creationId xmlns:a16="http://schemas.microsoft.com/office/drawing/2014/main" id="{5CB9B035-37F5-6614-56D1-270871C45633}"/>
              </a:ext>
            </a:extLst>
          </p:cNvPr>
          <p:cNvPicPr>
            <a:picLocks noChangeAspect="1"/>
          </p:cNvPicPr>
          <p:nvPr/>
        </p:nvPicPr>
        <p:blipFill>
          <a:blip r:embed="rId4">
            <a:clrChange>
              <a:clrFrom>
                <a:srgbClr val="FFFFFF"/>
              </a:clrFrom>
              <a:clrTo>
                <a:srgbClr val="FFFFFF">
                  <a:alpha val="0"/>
                </a:srgbClr>
              </a:clrTo>
            </a:clrChange>
            <a:lum bright="-40000" contrast="20000"/>
            <a:extLst>
              <a:ext uri="{28A0092B-C50C-407E-A947-70E740481C1C}">
                <a14:useLocalDpi xmlns:a14="http://schemas.microsoft.com/office/drawing/2010/main" val="0"/>
              </a:ext>
            </a:extLst>
          </a:blip>
          <a:srcRect b="33093"/>
          <a:stretch>
            <a:fillRect/>
          </a:stretch>
        </p:blipFill>
        <p:spPr bwMode="auto">
          <a:xfrm>
            <a:off x="861173" y="3334701"/>
            <a:ext cx="3233057" cy="1677580"/>
          </a:xfrm>
          <a:prstGeom prst="rect">
            <a:avLst/>
          </a:prstGeom>
          <a:noFill/>
          <a:ln>
            <a:noFill/>
          </a:ln>
        </p:spPr>
      </p:pic>
    </p:spTree>
    <p:extLst>
      <p:ext uri="{BB962C8B-B14F-4D97-AF65-F5344CB8AC3E}">
        <p14:creationId xmlns:p14="http://schemas.microsoft.com/office/powerpoint/2010/main" val="2757368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4046AE-4F04-AA4A-6BD0-EEC15FFCD60B}"/>
              </a:ext>
            </a:extLst>
          </p:cNvPr>
          <p:cNvSpPr>
            <a:spLocks noGrp="1"/>
          </p:cNvSpPr>
          <p:nvPr>
            <p:ph idx="1"/>
          </p:nvPr>
        </p:nvSpPr>
        <p:spPr>
          <a:xfrm>
            <a:off x="838200" y="696686"/>
            <a:ext cx="10515600" cy="5480277"/>
          </a:xfrm>
        </p:spPr>
        <p:txBody>
          <a:bodyPr/>
          <a:lstStyle/>
          <a:p>
            <a:pPr marL="0" marR="0" indent="0" algn="just" rtl="1">
              <a:lnSpc>
                <a:spcPct val="115000"/>
              </a:lnSpc>
              <a:spcBef>
                <a:spcPts val="0"/>
              </a:spcBef>
              <a:spcAft>
                <a:spcPts val="0"/>
              </a:spcAft>
              <a:buNone/>
              <a:tabLst>
                <a:tab pos="2468880" algn="l"/>
              </a:tabLst>
            </a:pPr>
            <a:r>
              <a:rPr lang="ar-IQ" sz="2400" b="1" dirty="0">
                <a:effectLst/>
                <a:latin typeface="Calibri" panose="020F0502020204030204" pitchFamily="34" charset="0"/>
                <a:ea typeface="Calibri" panose="020F0502020204030204" pitchFamily="34" charset="0"/>
                <a:cs typeface="Arial" panose="020B0604020202020204" pitchFamily="34" charset="0"/>
              </a:rPr>
              <a:t>ب-</a:t>
            </a:r>
            <a:r>
              <a:rPr lang="ar-IQ" sz="2400" dirty="0">
                <a:effectLst/>
                <a:latin typeface="Calibri" panose="020F0502020204030204" pitchFamily="34" charset="0"/>
                <a:ea typeface="Calibri" panose="020F0502020204030204" pitchFamily="34" charset="0"/>
                <a:cs typeface="Arial" panose="020B0604020202020204" pitchFamily="34" charset="0"/>
              </a:rPr>
              <a:t> </a:t>
            </a:r>
            <a:r>
              <a:rPr lang="ar-SA" sz="2400" b="1" dirty="0">
                <a:effectLst/>
                <a:latin typeface="Calibri" panose="020F0502020204030204" pitchFamily="34" charset="0"/>
                <a:ea typeface="Arial Unicode MS"/>
                <a:cs typeface="Arial" panose="020B0604020202020204" pitchFamily="34" charset="0"/>
              </a:rPr>
              <a:t>المعدّلة الدورانية </a:t>
            </a:r>
            <a:r>
              <a:rPr lang="en-US" sz="2400" b="1" kern="1200" dirty="0">
                <a:effectLst/>
                <a:latin typeface="Arial" panose="020B0604020202020204" pitchFamily="34" charset="0"/>
                <a:ea typeface="Monotype Koufi"/>
                <a:cs typeface="Arial" panose="020B0604020202020204" pitchFamily="34" charset="0"/>
              </a:rPr>
              <a:t>Rotary scraper</a:t>
            </a:r>
            <a:r>
              <a:rPr lang="ar-IQ" sz="2400" dirty="0">
                <a:effectLst/>
                <a:latin typeface="Calibri" panose="020F0502020204030204" pitchFamily="34"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fontAlgn="base">
              <a:lnSpc>
                <a:spcPct val="115000"/>
              </a:lnSpc>
              <a:spcBef>
                <a:spcPts val="0"/>
              </a:spcBef>
              <a:spcAft>
                <a:spcPts val="0"/>
              </a:spcAft>
              <a:buNone/>
            </a:pPr>
            <a:r>
              <a:rPr lang="ar-SA" sz="2400" kern="1200" dirty="0">
                <a:solidFill>
                  <a:srgbClr val="000000"/>
                </a:solidFill>
                <a:effectLst/>
                <a:latin typeface="Calibri" panose="020F0502020204030204" pitchFamily="34" charset="0"/>
                <a:ea typeface="+mn-ea"/>
                <a:cs typeface="Arial" panose="020B0604020202020204" pitchFamily="34" charset="0"/>
              </a:rPr>
              <a:t>تتكون من صندوق اسطواني الشكل مصنوع من الحديد به فتحة طولية في أسفلها سلاح قاطع للتربة والصندوق محاط بإطار في مقدمته وصلة لشبكه بالجرار. وهذه المعدّلة تجرف التربة بواسطة السلاح القاطع (السكين) ويعبأ أثناء سير المعدّلة في الصندوق الاسطواني لنقله وتفريغه في الأماكن المنخفضة.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descr="leveller3">
            <a:extLst>
              <a:ext uri="{FF2B5EF4-FFF2-40B4-BE49-F238E27FC236}">
                <a16:creationId xmlns:a16="http://schemas.microsoft.com/office/drawing/2014/main" id="{D4BDF39B-AC6F-AA58-4932-CCEC32EA4635}"/>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45972" y="2830285"/>
            <a:ext cx="5682342" cy="2775857"/>
          </a:xfrm>
          <a:prstGeom prst="rect">
            <a:avLst/>
          </a:prstGeom>
          <a:noFill/>
          <a:ln>
            <a:noFill/>
          </a:ln>
        </p:spPr>
      </p:pic>
    </p:spTree>
    <p:extLst>
      <p:ext uri="{BB962C8B-B14F-4D97-AF65-F5344CB8AC3E}">
        <p14:creationId xmlns:p14="http://schemas.microsoft.com/office/powerpoint/2010/main" val="2292669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D690FD-BE0A-7C1F-1DBD-85815B1F13C9}"/>
              </a:ext>
            </a:extLst>
          </p:cNvPr>
          <p:cNvSpPr>
            <a:spLocks noGrp="1"/>
          </p:cNvSpPr>
          <p:nvPr>
            <p:ph idx="1"/>
          </p:nvPr>
        </p:nvSpPr>
        <p:spPr>
          <a:xfrm>
            <a:off x="838200" y="772886"/>
            <a:ext cx="10515600" cy="5404077"/>
          </a:xfrm>
        </p:spPr>
        <p:txBody>
          <a:bodyPr/>
          <a:lstStyle/>
          <a:p>
            <a:pPr marL="0" indent="0" algn="r">
              <a:buNone/>
            </a:pPr>
            <a:r>
              <a:rPr lang="ar-IQ" sz="2400" b="1" dirty="0">
                <a:effectLst/>
                <a:latin typeface="Calibri" panose="020F0502020204030204" pitchFamily="34" charset="0"/>
                <a:ea typeface="Calibri" panose="020F0502020204030204" pitchFamily="34" charset="0"/>
                <a:cs typeface="Arial" panose="020B0604020202020204" pitchFamily="34" charset="0"/>
              </a:rPr>
              <a:t>جـ-</a:t>
            </a:r>
            <a:r>
              <a:rPr lang="ar-IQ" sz="1800" b="1" dirty="0">
                <a:effectLst/>
                <a:latin typeface="Calibri" panose="020F0502020204030204" pitchFamily="34" charset="0"/>
                <a:ea typeface="Calibri" panose="020F0502020204030204" pitchFamily="34" charset="0"/>
                <a:cs typeface="Arial" panose="020B0604020202020204" pitchFamily="34" charset="0"/>
              </a:rPr>
              <a:t> </a:t>
            </a:r>
            <a:r>
              <a:rPr lang="ar-IQ" sz="2400" b="1" dirty="0">
                <a:effectLst/>
                <a:latin typeface="Calibri" panose="020F0502020204030204" pitchFamily="34" charset="0"/>
                <a:ea typeface="Calibri" panose="020F0502020204030204" pitchFamily="34" charset="0"/>
                <a:cs typeface="Arial" panose="020B0604020202020204" pitchFamily="34" charset="0"/>
              </a:rPr>
              <a:t>المعدّلة المقطورة:-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50000"/>
              </a:lnSpc>
              <a:buNone/>
            </a:pPr>
            <a:r>
              <a:rPr lang="ar-SA" sz="2000" kern="1200" dirty="0">
                <a:solidFill>
                  <a:srgbClr val="000000"/>
                </a:solidFill>
                <a:effectLst/>
                <a:latin typeface="Calibri" panose="020F0502020204030204" pitchFamily="34" charset="0"/>
                <a:ea typeface="+mn-ea"/>
                <a:cs typeface="Arial" panose="020B0604020202020204" pitchFamily="34" charset="0"/>
              </a:rPr>
              <a:t>هذا النوع من المعدّلات ذات سلاح مقعر من الصلب مركب في إطار خاص به وبمقدمته وصلة تشبك في عمود الجر بالجرار ومؤخرة الإطار محملة على عجلات من الحديد </a:t>
            </a:r>
            <a:r>
              <a:rPr lang="ar-SA" sz="2000" kern="1200" dirty="0" err="1">
                <a:solidFill>
                  <a:srgbClr val="000000"/>
                </a:solidFill>
                <a:effectLst/>
                <a:latin typeface="Calibri" panose="020F0502020204030204" pitchFamily="34" charset="0"/>
                <a:ea typeface="+mn-ea"/>
                <a:cs typeface="Arial" panose="020B0604020202020204" pitchFamily="34" charset="0"/>
              </a:rPr>
              <a:t>أوالمطاط</a:t>
            </a:r>
            <a:r>
              <a:rPr lang="ar-SA" sz="2000" kern="1200" dirty="0">
                <a:solidFill>
                  <a:srgbClr val="000000"/>
                </a:solidFill>
                <a:effectLst/>
                <a:latin typeface="Calibri" panose="020F0502020204030204" pitchFamily="34" charset="0"/>
                <a:ea typeface="+mn-ea"/>
                <a:cs typeface="Arial" panose="020B0604020202020204" pitchFamily="34" charset="0"/>
              </a:rPr>
              <a:t> لتسهيل عملها. ويضبط عمق الكشط بواسطة تحديد ارتفاع السلاح بالنسبة للعجلات ويحدد مقدار ارتفاع السلاح إما بواسطة اسطوانة هيدروليكية للجرار أو بواسطة روافع ميكانيكية. ويتراوح عرض القشط من 2-5 أمتار. وهذه المعدّلة اقتصادية عند تشغيلها في المساحات الكبيرة وعملها أدق من المعدّلة المعلقة بالجرار.</a:t>
            </a:r>
            <a:r>
              <a:rPr lang="ar-SA" sz="2000"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en-US" dirty="0"/>
          </a:p>
        </p:txBody>
      </p:sp>
      <p:pic>
        <p:nvPicPr>
          <p:cNvPr id="4" name="Picture 3" descr="زحافة">
            <a:extLst>
              <a:ext uri="{FF2B5EF4-FFF2-40B4-BE49-F238E27FC236}">
                <a16:creationId xmlns:a16="http://schemas.microsoft.com/office/drawing/2014/main" id="{CF369B94-E3C8-54CD-8A3F-451CDCED30AB}"/>
              </a:ext>
            </a:extLst>
          </p:cNvPr>
          <p:cNvPicPr>
            <a:picLocks noChangeAspect="1"/>
          </p:cNvPicPr>
          <p:nvPr/>
        </p:nvPicPr>
        <p:blipFill>
          <a:blip r:embed="rId2">
            <a:clrChange>
              <a:clrFrom>
                <a:srgbClr val="FDFAEB"/>
              </a:clrFrom>
              <a:clrTo>
                <a:srgbClr val="FDFAEB">
                  <a:alpha val="0"/>
                </a:srgbClr>
              </a:clrTo>
            </a:clrChange>
            <a:lum bright="-20000"/>
            <a:extLst>
              <a:ext uri="{28A0092B-C50C-407E-A947-70E740481C1C}">
                <a14:useLocalDpi xmlns:a14="http://schemas.microsoft.com/office/drawing/2010/main" val="0"/>
              </a:ext>
            </a:extLst>
          </a:blip>
          <a:srcRect l="4546" t="18164" b="18961"/>
          <a:stretch>
            <a:fillRect/>
          </a:stretch>
        </p:blipFill>
        <p:spPr bwMode="auto">
          <a:xfrm>
            <a:off x="3359603" y="3668486"/>
            <a:ext cx="5065939" cy="2900363"/>
          </a:xfrm>
          <a:prstGeom prst="rect">
            <a:avLst/>
          </a:prstGeom>
          <a:noFill/>
          <a:ln>
            <a:noFill/>
          </a:ln>
        </p:spPr>
      </p:pic>
    </p:spTree>
    <p:extLst>
      <p:ext uri="{BB962C8B-B14F-4D97-AF65-F5344CB8AC3E}">
        <p14:creationId xmlns:p14="http://schemas.microsoft.com/office/powerpoint/2010/main" val="2844056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9E2CB-0579-E6AB-D28B-0CBEB0C4B859}"/>
              </a:ext>
            </a:extLst>
          </p:cNvPr>
          <p:cNvSpPr>
            <a:spLocks noGrp="1"/>
          </p:cNvSpPr>
          <p:nvPr>
            <p:ph type="title"/>
          </p:nvPr>
        </p:nvSpPr>
        <p:spPr>
          <a:xfrm>
            <a:off x="838200" y="365126"/>
            <a:ext cx="10515600" cy="669018"/>
          </a:xfrm>
        </p:spPr>
        <p:txBody>
          <a:bodyPr>
            <a:normAutofit/>
          </a:bodyPr>
          <a:lstStyle/>
          <a:p>
            <a:pPr algn="r"/>
            <a:r>
              <a:rPr lang="ar-SA" sz="2400" b="1" u="sng" dirty="0">
                <a:effectLst/>
                <a:ea typeface="Arial Unicode MS"/>
                <a:cs typeface="Arial" panose="020B0604020202020204" pitchFamily="34" charset="0"/>
              </a:rPr>
              <a:t>د- استخدام أشعة الليزر في عمليات التحكم الآلي لمعدات التسوية</a:t>
            </a:r>
            <a:r>
              <a:rPr lang="ar-SA" sz="2400" b="1" u="sng" dirty="0">
                <a:effectLst/>
                <a:ea typeface="Calibri" panose="020F0502020204030204" pitchFamily="34" charset="0"/>
                <a:cs typeface="Arial" panose="020B0604020202020204" pitchFamily="34" charset="0"/>
              </a:rPr>
              <a:t>:-</a:t>
            </a:r>
            <a:r>
              <a:rPr lang="ar-SA" sz="2400" b="1" kern="1200" dirty="0">
                <a:solidFill>
                  <a:srgbClr val="000000"/>
                </a:solidFill>
                <a:effectLst/>
                <a:ea typeface="+mn-ea"/>
                <a:cs typeface="Arial" panose="020B0604020202020204" pitchFamily="34" charset="0"/>
              </a:rPr>
              <a:t> </a:t>
            </a:r>
            <a:endParaRPr lang="en-US" sz="5400" dirty="0"/>
          </a:p>
        </p:txBody>
      </p:sp>
      <p:sp>
        <p:nvSpPr>
          <p:cNvPr id="3" name="Content Placeholder 2">
            <a:extLst>
              <a:ext uri="{FF2B5EF4-FFF2-40B4-BE49-F238E27FC236}">
                <a16:creationId xmlns:a16="http://schemas.microsoft.com/office/drawing/2014/main" id="{B99FD34D-4A9B-FBF0-CD32-8B3B5666C0FE}"/>
              </a:ext>
            </a:extLst>
          </p:cNvPr>
          <p:cNvSpPr>
            <a:spLocks noGrp="1"/>
          </p:cNvSpPr>
          <p:nvPr>
            <p:ph idx="1"/>
          </p:nvPr>
        </p:nvSpPr>
        <p:spPr>
          <a:xfrm>
            <a:off x="838200" y="1034144"/>
            <a:ext cx="10515600" cy="5142819"/>
          </a:xfrm>
        </p:spPr>
        <p:txBody>
          <a:bodyPr/>
          <a:lstStyle/>
          <a:p>
            <a:pPr marL="0" indent="0" algn="just" rtl="1">
              <a:lnSpc>
                <a:spcPct val="150000"/>
              </a:lnSpc>
              <a:buNone/>
            </a:pPr>
            <a:r>
              <a:rPr lang="ar-SA" sz="2400" kern="1200" dirty="0">
                <a:solidFill>
                  <a:srgbClr val="000000"/>
                </a:solidFill>
                <a:effectLst/>
                <a:latin typeface="Calibri" panose="020F0502020204030204" pitchFamily="34" charset="0"/>
                <a:ea typeface="+mn-ea"/>
                <a:cs typeface="Arial" panose="020B0604020202020204" pitchFamily="34" charset="0"/>
              </a:rPr>
              <a:t>يستغرق تسوية الفدان</a:t>
            </a:r>
            <a:r>
              <a:rPr lang="ar-IQ" sz="2400" kern="1200" dirty="0">
                <a:solidFill>
                  <a:srgbClr val="000000"/>
                </a:solidFill>
                <a:effectLst/>
                <a:latin typeface="Calibri" panose="020F0502020204030204" pitchFamily="34" charset="0"/>
                <a:ea typeface="+mn-ea"/>
                <a:cs typeface="Arial" panose="020B0604020202020204" pitchFamily="34" charset="0"/>
              </a:rPr>
              <a:t> </a:t>
            </a:r>
            <a:r>
              <a:rPr lang="ar-SA" sz="2400" kern="1200" dirty="0">
                <a:solidFill>
                  <a:srgbClr val="000000"/>
                </a:solidFill>
                <a:effectLst/>
                <a:latin typeface="Calibri" panose="020F0502020204030204" pitchFamily="34" charset="0"/>
                <a:ea typeface="+mn-ea"/>
                <a:cs typeface="Arial" panose="020B0604020202020204" pitchFamily="34" charset="0"/>
              </a:rPr>
              <a:t>(4200 </a:t>
            </a:r>
            <a:r>
              <a:rPr lang="ar-IQ" sz="2400" kern="1200" dirty="0">
                <a:solidFill>
                  <a:srgbClr val="000000"/>
                </a:solidFill>
                <a:effectLst/>
                <a:latin typeface="Calibri" panose="020F0502020204030204" pitchFamily="34" charset="0"/>
                <a:ea typeface="+mn-ea"/>
                <a:cs typeface="Arial" panose="020B0604020202020204" pitchFamily="34" charset="0"/>
              </a:rPr>
              <a:t>متر مربع)</a:t>
            </a:r>
            <a:r>
              <a:rPr lang="ar-SA" sz="2400" kern="1200" dirty="0">
                <a:solidFill>
                  <a:srgbClr val="000000"/>
                </a:solidFill>
                <a:effectLst/>
                <a:latin typeface="Calibri" panose="020F0502020204030204" pitchFamily="34" charset="0"/>
                <a:ea typeface="+mn-ea"/>
                <a:cs typeface="Arial" panose="020B0604020202020204" pitchFamily="34" charset="0"/>
              </a:rPr>
              <a:t> مع استخدام أشعة الليزر نحو 4 ساعات وهذه التسوية الدقيقة للحقل تحقق ترشيد استخدام مياه الري إذ تبلغ في حالة التسوية الدقيقة نحو 90%</a:t>
            </a:r>
            <a:r>
              <a:rPr lang="ar-SA" sz="2400" dirty="0">
                <a:effectLst/>
                <a:latin typeface="Calibri" panose="020F0502020204030204" pitchFamily="34" charset="0"/>
                <a:ea typeface="Calibri" panose="020F0502020204030204" pitchFamily="34" charset="0"/>
                <a:cs typeface="Arial" panose="020B0604020202020204" pitchFamily="34" charset="0"/>
              </a:rPr>
              <a:t> كما</a:t>
            </a:r>
            <a:r>
              <a:rPr lang="ar-SA" sz="2400" kern="1200" dirty="0">
                <a:solidFill>
                  <a:srgbClr val="000000"/>
                </a:solidFill>
                <a:effectLst/>
                <a:latin typeface="Calibri" panose="020F0502020204030204" pitchFamily="34" charset="0"/>
                <a:ea typeface="+mn-ea"/>
                <a:cs typeface="Arial" panose="020B0604020202020204" pitchFamily="34" charset="0"/>
              </a:rPr>
              <a:t> تبلغ نسبة الفراغات في حالة التسوية الدقيقة نحو 1.5-2% فقط بينما تبلغ في الأراضي العادية في الري السطحي 12</a:t>
            </a:r>
            <a:r>
              <a:rPr lang="ar-EG" sz="2400" kern="1200" dirty="0">
                <a:solidFill>
                  <a:srgbClr val="000000"/>
                </a:solidFill>
                <a:effectLst/>
                <a:latin typeface="Calibri" panose="020F0502020204030204" pitchFamily="34" charset="0"/>
                <a:ea typeface="+mn-ea"/>
                <a:cs typeface="Arial" panose="020B0604020202020204" pitchFamily="34" charset="0"/>
              </a:rPr>
              <a:t>.</a:t>
            </a:r>
            <a:r>
              <a:rPr lang="ar-SA" sz="2400" kern="1200" dirty="0">
                <a:solidFill>
                  <a:srgbClr val="000000"/>
                </a:solidFill>
                <a:effectLst/>
                <a:latin typeface="Calibri" panose="020F0502020204030204" pitchFamily="34" charset="0"/>
                <a:ea typeface="+mn-ea"/>
                <a:cs typeface="Arial" panose="020B0604020202020204" pitchFamily="34" charset="0"/>
              </a:rPr>
              <a:t>5%.</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en-US" dirty="0"/>
          </a:p>
        </p:txBody>
      </p:sp>
      <p:pic>
        <p:nvPicPr>
          <p:cNvPr id="4" name="Picture 3">
            <a:extLst>
              <a:ext uri="{FF2B5EF4-FFF2-40B4-BE49-F238E27FC236}">
                <a16:creationId xmlns:a16="http://schemas.microsoft.com/office/drawing/2014/main" id="{75835463-3FE8-0DA2-8CCD-EA3B8E5BBED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27515" y="3605553"/>
            <a:ext cx="3211286" cy="2771775"/>
          </a:xfrm>
          <a:prstGeom prst="rect">
            <a:avLst/>
          </a:prstGeom>
          <a:noFill/>
          <a:ln>
            <a:noFill/>
          </a:ln>
        </p:spPr>
      </p:pic>
      <p:pic>
        <p:nvPicPr>
          <p:cNvPr id="5" name="Picture 4">
            <a:extLst>
              <a:ext uri="{FF2B5EF4-FFF2-40B4-BE49-F238E27FC236}">
                <a16:creationId xmlns:a16="http://schemas.microsoft.com/office/drawing/2014/main" id="{6AFA1CB7-DD53-2DFD-8F46-3C76DB197FA5}"/>
              </a:ext>
            </a:extLst>
          </p:cNvPr>
          <p:cNvPicPr>
            <a:picLocks noChangeAspect="1"/>
          </p:cNvPicPr>
          <p:nvPr/>
        </p:nvPicPr>
        <p:blipFill>
          <a:blip r:embed="rId3">
            <a:lum bright="10000"/>
            <a:extLst>
              <a:ext uri="{28A0092B-C50C-407E-A947-70E740481C1C}">
                <a14:useLocalDpi xmlns:a14="http://schemas.microsoft.com/office/drawing/2010/main" val="0"/>
              </a:ext>
            </a:extLst>
          </a:blip>
          <a:srcRect/>
          <a:stretch>
            <a:fillRect/>
          </a:stretch>
        </p:blipFill>
        <p:spPr bwMode="auto">
          <a:xfrm>
            <a:off x="6096000" y="3605552"/>
            <a:ext cx="3396343" cy="2771775"/>
          </a:xfrm>
          <a:prstGeom prst="rect">
            <a:avLst/>
          </a:prstGeom>
          <a:noFill/>
          <a:ln>
            <a:noFill/>
          </a:ln>
        </p:spPr>
      </p:pic>
    </p:spTree>
    <p:extLst>
      <p:ext uri="{BB962C8B-B14F-4D97-AF65-F5344CB8AC3E}">
        <p14:creationId xmlns:p14="http://schemas.microsoft.com/office/powerpoint/2010/main" val="177177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D4B48-72CA-1EAD-F69D-9FE4BDFD4828}"/>
              </a:ext>
            </a:extLst>
          </p:cNvPr>
          <p:cNvSpPr>
            <a:spLocks noGrp="1"/>
          </p:cNvSpPr>
          <p:nvPr>
            <p:ph type="title"/>
          </p:nvPr>
        </p:nvSpPr>
        <p:spPr>
          <a:xfrm>
            <a:off x="838200" y="365125"/>
            <a:ext cx="10515600" cy="462189"/>
          </a:xfrm>
        </p:spPr>
        <p:txBody>
          <a:bodyPr>
            <a:normAutofit/>
          </a:bodyPr>
          <a:lstStyle/>
          <a:p>
            <a:pPr algn="r"/>
            <a:r>
              <a:rPr lang="ar-IQ" sz="2400" b="1" u="sng" dirty="0">
                <a:effectLst/>
                <a:ea typeface="Times New Roman" panose="02020603050405020304" pitchFamily="18" charset="0"/>
                <a:cs typeface="Times New Roman" panose="02020603050405020304" pitchFamily="18" charset="0"/>
              </a:rPr>
              <a:t>2- محراث تحت سطح التربة</a:t>
            </a:r>
            <a:endParaRPr lang="en-US" sz="5400" dirty="0"/>
          </a:p>
        </p:txBody>
      </p:sp>
      <p:sp>
        <p:nvSpPr>
          <p:cNvPr id="3" name="Content Placeholder 2">
            <a:extLst>
              <a:ext uri="{FF2B5EF4-FFF2-40B4-BE49-F238E27FC236}">
                <a16:creationId xmlns:a16="http://schemas.microsoft.com/office/drawing/2014/main" id="{1F742783-C078-23DC-8214-DA44902C5733}"/>
              </a:ext>
            </a:extLst>
          </p:cNvPr>
          <p:cNvSpPr>
            <a:spLocks noGrp="1"/>
          </p:cNvSpPr>
          <p:nvPr>
            <p:ph idx="1"/>
          </p:nvPr>
        </p:nvSpPr>
        <p:spPr>
          <a:xfrm>
            <a:off x="838200" y="947057"/>
            <a:ext cx="10515600" cy="5229906"/>
          </a:xfrm>
        </p:spPr>
        <p:txBody>
          <a:bodyPr>
            <a:normAutofit fontScale="85000" lnSpcReduction="10000"/>
          </a:bodyPr>
          <a:lstStyle/>
          <a:p>
            <a:pPr marL="0" marR="0" indent="0" algn="just" rtl="1">
              <a:lnSpc>
                <a:spcPct val="150000"/>
              </a:lnSpc>
              <a:spcBef>
                <a:spcPts val="0"/>
              </a:spcBef>
              <a:spcAft>
                <a:spcPts val="0"/>
              </a:spcAft>
              <a:buNone/>
            </a:pPr>
            <a:r>
              <a:rPr lang="ar-IQ" dirty="0">
                <a:effectLst/>
                <a:latin typeface="Calibri" panose="020F0502020204030204" pitchFamily="34" charset="0"/>
                <a:ea typeface="Times New Roman" panose="02020603050405020304" pitchFamily="18" charset="0"/>
                <a:cs typeface="Times New Roman" panose="02020603050405020304" pitchFamily="18" charset="0"/>
              </a:rPr>
              <a:t>تعاني الترب الثقيلة (الطينية) من انخفاض قابليتها على تمرير الماء الى الاسفل بسبب قلة مساميتها نتيجة الكثافة العالية لدقائقها بالإضافة الى ذلك ونتيجة العوامل الفيزيائية داخلها ومرور الآلات الزراعية عليها تكبس بصورة اكبر مما يضعف قابليتها على تمرير الماء إلى الاسفل كما تتكون داخلها طبقة صماء وهي طبقة كثيفة جداً تمنع مرور الماء والذي يسبب تغدق التربة في كثير من الاحيان لذلك يجب تفكيك هذا النوع من الترب لغرض زيادة مساميتها وتكسير الطبقة الصماء أن وجدت وهذا يزيد من قابليتها على تمرير الماء والهواء داخلها مما ينشط الاحياء المجهرية داخلها لتحليل المادة العضوية التي تحسن من بناء التربة وتطلق العناصر الغذائية بالإضافة الى تحسين بزل الماء الفائض داخلها.</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1">
              <a:lnSpc>
                <a:spcPct val="150000"/>
              </a:lnSpc>
              <a:spcBef>
                <a:spcPts val="0"/>
              </a:spcBef>
              <a:spcAft>
                <a:spcPts val="0"/>
              </a:spcAft>
              <a:buNone/>
            </a:pPr>
            <a:r>
              <a:rPr lang="ar-IQ" dirty="0">
                <a:effectLst/>
                <a:latin typeface="Calibri" panose="020F0502020204030204" pitchFamily="34" charset="0"/>
                <a:ea typeface="Times New Roman" panose="02020603050405020304" pitchFamily="18" charset="0"/>
                <a:cs typeface="Times New Roman" panose="02020603050405020304" pitchFamily="18" charset="0"/>
              </a:rPr>
              <a:t>يتم تفكيك التربة باستخدام محراث تحت سطح التربة وهو محراث يصل عمقه بعض الاحيان الى اكثر من 70سم.</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lgn="r">
              <a:buNone/>
            </a:pPr>
            <a:endParaRPr lang="en-US" dirty="0"/>
          </a:p>
        </p:txBody>
      </p:sp>
    </p:spTree>
    <p:extLst>
      <p:ext uri="{BB962C8B-B14F-4D97-AF65-F5344CB8AC3E}">
        <p14:creationId xmlns:p14="http://schemas.microsoft.com/office/powerpoint/2010/main" val="1115757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31818-5AEA-955A-E42B-DEA5120EB683}"/>
              </a:ext>
            </a:extLst>
          </p:cNvPr>
          <p:cNvSpPr>
            <a:spLocks noGrp="1"/>
          </p:cNvSpPr>
          <p:nvPr>
            <p:ph type="title"/>
          </p:nvPr>
        </p:nvSpPr>
        <p:spPr>
          <a:xfrm>
            <a:off x="838200" y="365126"/>
            <a:ext cx="10515600" cy="440418"/>
          </a:xfrm>
        </p:spPr>
        <p:txBody>
          <a:bodyPr>
            <a:normAutofit/>
          </a:bodyPr>
          <a:lstStyle/>
          <a:p>
            <a:pPr algn="r"/>
            <a:r>
              <a:rPr lang="ar-IQ" sz="2400" b="1" dirty="0">
                <a:effectLst/>
                <a:latin typeface="Calibri" panose="020F0502020204030204" pitchFamily="34" charset="0"/>
                <a:ea typeface="Times New Roman" panose="02020603050405020304" pitchFamily="18" charset="0"/>
                <a:cs typeface="Times New Roman" panose="02020603050405020304" pitchFamily="18" charset="0"/>
              </a:rPr>
              <a:t>تركيب المحراث تحت سطح التربة:</a:t>
            </a:r>
            <a:endParaRPr lang="en-US" sz="5400" dirty="0"/>
          </a:p>
        </p:txBody>
      </p:sp>
      <p:sp>
        <p:nvSpPr>
          <p:cNvPr id="3" name="Content Placeholder 2">
            <a:extLst>
              <a:ext uri="{FF2B5EF4-FFF2-40B4-BE49-F238E27FC236}">
                <a16:creationId xmlns:a16="http://schemas.microsoft.com/office/drawing/2014/main" id="{740965CF-E155-AA16-690A-461C57502165}"/>
              </a:ext>
            </a:extLst>
          </p:cNvPr>
          <p:cNvSpPr>
            <a:spLocks noGrp="1"/>
          </p:cNvSpPr>
          <p:nvPr>
            <p:ph idx="1"/>
          </p:nvPr>
        </p:nvSpPr>
        <p:spPr>
          <a:xfrm>
            <a:off x="838200" y="990600"/>
            <a:ext cx="10515600" cy="5186363"/>
          </a:xfrm>
        </p:spPr>
        <p:txBody>
          <a:bodyPr>
            <a:normAutofit fontScale="77500" lnSpcReduction="20000"/>
          </a:bodyPr>
          <a:lstStyle/>
          <a:p>
            <a:pPr marL="0" indent="0" algn="just" rtl="1">
              <a:lnSpc>
                <a:spcPct val="160000"/>
              </a:lnSpc>
              <a:buNone/>
            </a:pPr>
            <a:r>
              <a:rPr lang="ar-IQ" sz="3200" dirty="0">
                <a:effectLst/>
                <a:ea typeface="Times New Roman" panose="02020603050405020304" pitchFamily="18" charset="0"/>
                <a:cs typeface="Times New Roman" panose="02020603050405020304" pitchFamily="18" charset="0"/>
              </a:rPr>
              <a:t>يتكون المحراث من هيكل ذو متانه عالية لتحمل الاجهادات العالية والناشئة من مقاومة التربة، يزود الهيكل بثلاثة نقاط شبك، النقطتين السفلتين تستخدم لرفع المحراث من قبل الأذرع السفلى للجهاز الهيدروليكي الموجود على الجرار، اما العليا فتربط مع الذراع الثالث للجهاز نفسه . يثبت على الهيكل ساق المحراث الذي يبلغ طوله </a:t>
            </a:r>
            <a:r>
              <a:rPr lang="en-US" sz="3200" dirty="0">
                <a:effectLst/>
                <a:latin typeface="Times New Roman" panose="02020603050405020304" pitchFamily="18" charset="0"/>
                <a:ea typeface="Times New Roman" panose="02020603050405020304" pitchFamily="18" charset="0"/>
              </a:rPr>
              <a:t> 90</a:t>
            </a:r>
            <a:r>
              <a:rPr lang="ar-IQ" sz="3200" dirty="0">
                <a:effectLst/>
                <a:latin typeface="Times New Roman" panose="02020603050405020304" pitchFamily="18" charset="0"/>
                <a:ea typeface="Times New Roman" panose="02020603050405020304" pitchFamily="18" charset="0"/>
              </a:rPr>
              <a:t>سم ويميل الى الامام بزاوية 60° وهي زاوية يطلق عليها زاوية ميل الساق والتي تساعد على دفع التربة الى الاعلى مما يقلل من المقاومة عليه أثناء حركته بالتربة . زود الساق من الاسفل يقدم زاوية ميله عن الافق 30°</a:t>
            </a:r>
            <a:r>
              <a:rPr lang="ar-IQ" sz="3200" b="1" dirty="0">
                <a:effectLst/>
                <a:latin typeface="Times New Roman" panose="02020603050405020304" pitchFamily="18" charset="0"/>
                <a:ea typeface="Times New Roman" panose="02020603050405020304" pitchFamily="18" charset="0"/>
              </a:rPr>
              <a:t> </a:t>
            </a:r>
            <a:r>
              <a:rPr lang="ar-IQ" sz="3200" dirty="0">
                <a:effectLst/>
                <a:latin typeface="Times New Roman" panose="02020603050405020304" pitchFamily="18" charset="0"/>
                <a:ea typeface="Times New Roman" panose="02020603050405020304" pitchFamily="18" charset="0"/>
              </a:rPr>
              <a:t>وزاوية اختراقه للتربة المقدمة 25° والتي تساعد على زيادة قابليته على اختراق التربة سواء كانت صلبة او هشة بالإضافة الى تقليلها للمقاومة على المحراث ، زود القدم بأجنحة لزيادة قابليته على تفكيك مساحة اكبر من التربة. ربط الساق من الوسط بمساند والتي ربطت من جهة أخرى مع الإطار لزيادة قابليته على تحمل اجهادات التربة</a:t>
            </a:r>
            <a:endParaRPr lang="en-US" sz="4400" dirty="0"/>
          </a:p>
        </p:txBody>
      </p:sp>
    </p:spTree>
    <p:extLst>
      <p:ext uri="{BB962C8B-B14F-4D97-AF65-F5344CB8AC3E}">
        <p14:creationId xmlns:p14="http://schemas.microsoft.com/office/powerpoint/2010/main" val="3235708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
            <a:extLst>
              <a:ext uri="{FF2B5EF4-FFF2-40B4-BE49-F238E27FC236}">
                <a16:creationId xmlns:a16="http://schemas.microsoft.com/office/drawing/2014/main" id="{E7FCE50F-509D-DFA4-A55E-1E17E66027C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34470" t="31042" r="32428" b="11563"/>
          <a:stretch>
            <a:fillRect/>
          </a:stretch>
        </p:blipFill>
        <p:spPr bwMode="auto">
          <a:xfrm>
            <a:off x="3418114" y="507164"/>
            <a:ext cx="5638800" cy="5197477"/>
          </a:xfrm>
          <a:prstGeom prst="rect">
            <a:avLst/>
          </a:prstGeom>
          <a:noFill/>
          <a:ln>
            <a:noFill/>
          </a:ln>
        </p:spPr>
      </p:pic>
      <p:sp>
        <p:nvSpPr>
          <p:cNvPr id="5" name="TextBox 4">
            <a:extLst>
              <a:ext uri="{FF2B5EF4-FFF2-40B4-BE49-F238E27FC236}">
                <a16:creationId xmlns:a16="http://schemas.microsoft.com/office/drawing/2014/main" id="{15A8CA5E-5EB1-B25A-E7E3-660BC8261DD6}"/>
              </a:ext>
            </a:extLst>
          </p:cNvPr>
          <p:cNvSpPr txBox="1"/>
          <p:nvPr/>
        </p:nvSpPr>
        <p:spPr>
          <a:xfrm>
            <a:off x="3276600" y="5889171"/>
            <a:ext cx="5334000" cy="461665"/>
          </a:xfrm>
          <a:prstGeom prst="rect">
            <a:avLst/>
          </a:prstGeom>
          <a:noFill/>
          <a:ln>
            <a:noFill/>
          </a:ln>
        </p:spPr>
        <p:txBody>
          <a:bodyPr wrap="square" rtlCol="0">
            <a:spAutoFit/>
          </a:bodyPr>
          <a:lstStyle/>
          <a:p>
            <a:pPr algn="ctr"/>
            <a:r>
              <a:rPr lang="ar-IQ" sz="2400" dirty="0"/>
              <a:t>المحراث تحت سطح التربة</a:t>
            </a:r>
            <a:endParaRPr lang="en-US" sz="2400" dirty="0"/>
          </a:p>
        </p:txBody>
      </p:sp>
    </p:spTree>
    <p:extLst>
      <p:ext uri="{BB962C8B-B14F-4D97-AF65-F5344CB8AC3E}">
        <p14:creationId xmlns:p14="http://schemas.microsoft.com/office/powerpoint/2010/main" val="3407327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1228</Words>
  <Application>Microsoft Office PowerPoint</Application>
  <PresentationFormat>Widescreen</PresentationFormat>
  <Paragraphs>35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Unicode MS</vt:lpstr>
      <vt:lpstr>Calibri</vt:lpstr>
      <vt:lpstr>Calibri Light</vt:lpstr>
      <vt:lpstr>Times New Roman</vt:lpstr>
      <vt:lpstr>Office Theme</vt:lpstr>
      <vt:lpstr>مكائن وآلات زراعية  عملي  المحاضرة السادسة</vt:lpstr>
      <vt:lpstr>معدات تهيئة التربة للمعاملات الخاصة:-</vt:lpstr>
      <vt:lpstr>PowerPoint Presentation</vt:lpstr>
      <vt:lpstr>PowerPoint Presentation</vt:lpstr>
      <vt:lpstr>PowerPoint Presentation</vt:lpstr>
      <vt:lpstr>د- استخدام أشعة الليزر في عمليات التحكم الآلي لمعدات التسوية:- </vt:lpstr>
      <vt:lpstr>2- محراث تحت سطح التربة</vt:lpstr>
      <vt:lpstr>تركيب المحراث تحت سطح التربة:</vt:lpstr>
      <vt:lpstr>PowerPoint Presentation</vt:lpstr>
      <vt:lpstr>3- محراث الخنادق المائل ذو ألية الدوران من نوع الاسطواني</vt:lpstr>
      <vt:lpstr>PowerPoint Presentation</vt:lpstr>
      <vt:lpstr>محراث الخنادق المائل</vt:lpstr>
      <vt:lpstr>فاتحة السواقي المتحركة الأجنحة:-</vt:lpstr>
      <vt:lpstr>فاتحة السواقي متحركة الاجنحة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مكائن وآلات زراعية  عملي  المحاضرة الخامسة</dc:title>
  <dc:creator>Mustafa Almousa</dc:creator>
  <cp:lastModifiedBy>Mustafa Almousa</cp:lastModifiedBy>
  <cp:revision>5</cp:revision>
  <dcterms:created xsi:type="dcterms:W3CDTF">2024-03-10T18:34:53Z</dcterms:created>
  <dcterms:modified xsi:type="dcterms:W3CDTF">2025-02-26T16:47:39Z</dcterms:modified>
</cp:coreProperties>
</file>